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6" r:id="rId1"/>
  </p:sldMasterIdLst>
  <p:notesMasterIdLst>
    <p:notesMasterId r:id="rId25"/>
  </p:notesMasterIdLst>
  <p:sldIdLst>
    <p:sldId id="256" r:id="rId2"/>
    <p:sldId id="258" r:id="rId3"/>
    <p:sldId id="267" r:id="rId4"/>
    <p:sldId id="266" r:id="rId5"/>
    <p:sldId id="257" r:id="rId6"/>
    <p:sldId id="260" r:id="rId7"/>
    <p:sldId id="274" r:id="rId8"/>
    <p:sldId id="263" r:id="rId9"/>
    <p:sldId id="261" r:id="rId10"/>
    <p:sldId id="269" r:id="rId11"/>
    <p:sldId id="270" r:id="rId12"/>
    <p:sldId id="262" r:id="rId13"/>
    <p:sldId id="273" r:id="rId14"/>
    <p:sldId id="268" r:id="rId15"/>
    <p:sldId id="276" r:id="rId16"/>
    <p:sldId id="271" r:id="rId17"/>
    <p:sldId id="272" r:id="rId18"/>
    <p:sldId id="275" r:id="rId19"/>
    <p:sldId id="278" r:id="rId20"/>
    <p:sldId id="279" r:id="rId21"/>
    <p:sldId id="265" r:id="rId22"/>
    <p:sldId id="264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65280"/>
  </p:normalViewPr>
  <p:slideViewPr>
    <p:cSldViewPr snapToGrid="0" snapToObjects="1">
      <p:cViewPr varScale="1">
        <p:scale>
          <a:sx n="67" d="100"/>
          <a:sy n="67" d="100"/>
        </p:scale>
        <p:origin x="218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jp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06829-D392-3D49-AA5C-7C8DDAF40263}" type="datetimeFigureOut">
              <a:rPr lang="en-US" smtClean="0"/>
              <a:t>5/17/21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366A2-D044-D04A-9739-8C6AB2420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93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473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118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83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38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6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5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32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1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247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658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00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954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42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22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80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155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12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42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20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65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90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366A2-D044-D04A-9739-8C6AB2420E0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81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FECA8-CA7A-2F4A-82C5-162871860A2D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17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84A3-908F-A645-B173-DA04C3A5B642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70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7DE3D-9468-DA4E-AAAA-5E49664B9B13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8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96A54-4615-444B-A854-C70C3C287414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9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6ACB-79E4-6947-AF66-CA8C70347466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33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8266E-9054-0943-9E71-90C8A8E2B2C6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7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DE6C-EF44-2646-9BFA-5397A1B73F1F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56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7934F-689E-AD4D-AEB3-C6B833CA748F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22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4068E-143F-BF4C-B833-35E0163A5938}" type="datetime1">
              <a:rPr lang="en-US" smtClean="0"/>
              <a:t>5/17/21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29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DB3A1-5090-6A47-B871-B6839EBAC620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C74D-9F4D-0D48-9C5C-993F2A0C9ECE}" type="datetime1">
              <a:rPr lang="en-US" smtClean="0"/>
              <a:t>5/17/21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4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A64578AC-348C-214A-A95D-831F9E9030D6}" type="datetime1">
              <a:rPr lang="en-US" smtClean="0"/>
              <a:t>5/17/21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0165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5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ofgovernment.org/sites/default/files/Federal%20Grants%20Management_0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businessofgovernment.org/sites/default/files/Improving%20Transparency.pdf" TargetMode="External"/><Relationship Id="rId4" Type="http://schemas.openxmlformats.org/officeDocument/2006/relationships/hyperlink" Target="http://www.businessofgovernment.org/sites/default/files/Improving%20Operational%20Quality.pdf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1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2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EF011-719C-CD4C-A92D-0D4CE05656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1089" y="380809"/>
            <a:ext cx="8284897" cy="1314996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pPr algn="l"/>
            <a:r>
              <a:rPr lang="en-US" sz="3600" b="1" dirty="0">
                <a:ea typeface="+mj-ea"/>
              </a:rPr>
              <a:t>Improving Federal Grants Management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74135-E6A0-1D4F-94EB-690C83688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307" y="3214649"/>
            <a:ext cx="6965374" cy="4044463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b="1" cap="none" dirty="0"/>
              <a:t>Shelley Metzenbaum</a:t>
            </a:r>
          </a:p>
          <a:p>
            <a:pPr algn="l">
              <a:lnSpc>
                <a:spcPct val="100000"/>
              </a:lnSpc>
            </a:pPr>
            <a:r>
              <a:rPr lang="en-US" b="1" cap="none" dirty="0"/>
              <a:t>The BETTER Project</a:t>
            </a:r>
          </a:p>
          <a:p>
            <a:pPr algn="l">
              <a:lnSpc>
                <a:spcPct val="100000"/>
              </a:lnSpc>
            </a:pPr>
            <a:r>
              <a:rPr lang="en-US" sz="1600" i="1" cap="none" dirty="0"/>
              <a:t>(Bringing Everyone Together To Enhance Results)</a:t>
            </a:r>
            <a:r>
              <a:rPr lang="en-US" sz="1600" cap="none" dirty="0"/>
              <a:t> </a:t>
            </a:r>
          </a:p>
          <a:p>
            <a:pPr algn="l">
              <a:lnSpc>
                <a:spcPct val="100000"/>
              </a:lnSpc>
            </a:pPr>
            <a:r>
              <a:rPr lang="en-US" sz="1800" cap="none" dirty="0" err="1"/>
              <a:t>BETTERproject.info</a:t>
            </a:r>
            <a:r>
              <a:rPr lang="en-US" sz="1800" cap="none" dirty="0"/>
              <a:t>	</a:t>
            </a:r>
          </a:p>
          <a:p>
            <a:pPr algn="l">
              <a:lnSpc>
                <a:spcPct val="100000"/>
              </a:lnSpc>
            </a:pPr>
            <a:endParaRPr lang="en-US" sz="2800" cap="none" dirty="0"/>
          </a:p>
          <a:p>
            <a:pPr>
              <a:lnSpc>
                <a:spcPct val="100000"/>
              </a:lnSpc>
            </a:pPr>
            <a:r>
              <a:rPr lang="en-US" sz="2000" i="1" cap="none" dirty="0"/>
              <a:t>OMB/Grants CAP Goal Innovation Exchange</a:t>
            </a:r>
            <a:r>
              <a:rPr lang="en-US" sz="1400" i="1" cap="none" dirty="0"/>
              <a:t> </a:t>
            </a:r>
            <a:endParaRPr lang="en-US" sz="1000" i="1" cap="none" dirty="0"/>
          </a:p>
          <a:p>
            <a:pPr>
              <a:lnSpc>
                <a:spcPct val="100000"/>
              </a:lnSpc>
            </a:pPr>
            <a:r>
              <a:rPr lang="en-US" sz="2000" i="1" cap="none" dirty="0"/>
              <a:t>May 20, 2021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i="1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2818E6-7691-44DE-9199-DBA0C5A2F8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249" b="-2"/>
          <a:stretch/>
        </p:blipFill>
        <p:spPr>
          <a:xfrm>
            <a:off x="7181118" y="1798042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5360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4570-9CC2-9646-B1CF-B8FDF746B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Systematically code, analyze, and communicate monitoring &amp; audit info to reduce non-compliance problems (confirming compliance requirements align with real-world risks)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E47F8D-8C3E-5345-888C-DD14F869D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325564"/>
            <a:ext cx="12191999" cy="553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7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CE565-6AEA-6943-9D49-2A40442FC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3685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b="1" dirty="0"/>
              <a:t>Analyze and communicate monitoring/inspection findings to inform where to focus and find if actions taken worked as hoped (of grantees and help grantees)</a:t>
            </a:r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450713BF-6348-8F4F-8E52-3E17C0CFB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" y="1828800"/>
            <a:ext cx="12015216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6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A9470-4E3F-ED4F-8D1B-951470C57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062"/>
            <a:ext cx="11061357" cy="1325563"/>
          </a:xfrm>
        </p:spPr>
        <p:txBody>
          <a:bodyPr>
            <a:normAutofit/>
          </a:bodyPr>
          <a:lstStyle/>
          <a:p>
            <a:r>
              <a:rPr lang="en-US" b="1" dirty="0"/>
              <a:t>Grants Management: </a:t>
            </a:r>
            <a:r>
              <a:rPr lang="en-US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Improve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3B76E-25E3-5645-AE57-6D0B9E037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25" y="1169582"/>
            <a:ext cx="11899557" cy="568841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500" b="1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Communicate to:</a:t>
            </a:r>
            <a:endParaRPr lang="en-US" sz="2200" b="1" i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Improve outcomes and operational quality</a:t>
            </a:r>
          </a:p>
          <a:p>
            <a:pPr lvl="2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Analyses </a:t>
            </a:r>
          </a:p>
          <a:p>
            <a:pPr lvl="2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Findings of well-designed trials (RCTs, integrated into operations), other studies that inform focus and trial design – </a:t>
            </a:r>
            <a:r>
              <a:rPr lang="en-US" sz="2600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not just averages</a:t>
            </a:r>
          </a:p>
          <a:p>
            <a:pPr lvl="1"/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Strengthen accountability </a:t>
            </a:r>
          </a:p>
          <a:p>
            <a:pPr lvl="2"/>
            <a:r>
              <a:rPr lang="en-US" sz="2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Mutual</a:t>
            </a:r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– grantor and grant recipients and other goal allies (who will do what when and why)</a:t>
            </a:r>
          </a:p>
          <a:p>
            <a:pPr lvl="2"/>
            <a:r>
              <a:rPr lang="en-US" sz="2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Democratic </a:t>
            </a:r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what goals, measures, and strategies  are, why they were chosen, and planned next steps to support democratic debate about these</a:t>
            </a:r>
            <a:endParaRPr lang="en-US" sz="26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lvl="2"/>
            <a:r>
              <a:rPr lang="en-US" sz="2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Performance </a:t>
            </a:r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not accountable for meeting targets or doing better than others but for using </a:t>
            </a:r>
            <a:r>
              <a:rPr lang="en-US" sz="2600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</a:t>
            </a:r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communicating data and other evidence to inform focus, find ways to improve, and increase adoption of better practices</a:t>
            </a:r>
          </a:p>
          <a:p>
            <a:pPr lvl="1"/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Build understanding of and trust in government</a:t>
            </a:r>
          </a:p>
          <a:p>
            <a:pPr lvl="2"/>
            <a:r>
              <a:rPr lang="en-US" sz="2600" b="1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Ridiculously hard to find trends, other accomplishments of grant programs</a:t>
            </a:r>
          </a:p>
          <a:p>
            <a:pPr marL="914400" lvl="2" indent="0">
              <a:buNone/>
            </a:pP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99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DDF91-7565-A940-9F81-A8DFA64B7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75" y="287411"/>
            <a:ext cx="113538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viz, shared platforms and research to inform focus, find ways to improve, increase uptake-e.g.,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A142B-2426-CA43-9D15-2E25336C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24" y="1612974"/>
            <a:ext cx="12085675" cy="5245026"/>
          </a:xfrm>
        </p:spPr>
        <p:txBody>
          <a:bodyPr>
            <a:normAutofit fontScale="92500" lnSpcReduction="10000"/>
          </a:bodyPr>
          <a:lstStyle/>
          <a:p>
            <a:r>
              <a:rPr lang="en-US" b="1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Within and across 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Individual grant programs can help grant recipients </a:t>
            </a:r>
          </a:p>
          <a:p>
            <a:pPr lvl="2"/>
            <a:r>
              <a:rPr lang="en-US" b="1" dirty="0"/>
              <a:t>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Decide where to focus within grant program’s outcome goals</a:t>
            </a:r>
          </a:p>
          <a:p>
            <a:pPr lvl="2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Improve outcomes</a:t>
            </a:r>
          </a:p>
          <a:p>
            <a:pPr lvl="2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Enlist and engage support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Grant programs can help each other help grant recipients improve</a:t>
            </a:r>
          </a:p>
          <a:p>
            <a:pPr lvl="2"/>
            <a:r>
              <a:rPr lang="en-US" sz="2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Coordinate and learn on shared outcome objectives, beneficiaries</a:t>
            </a:r>
          </a:p>
          <a:p>
            <a:pPr lvl="2"/>
            <a:r>
              <a:rPr lang="en-US" sz="2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Share analytic and visualization methods</a:t>
            </a:r>
          </a:p>
          <a:p>
            <a:pPr lvl="2"/>
            <a:r>
              <a:rPr lang="en-US" sz="2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Find, build, share evidence about evidence repositories, T/TA, other uptake promoting methods sortable by audience and goal type</a:t>
            </a: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Grants Playbook and guidance evolution – v. 2 and beyond?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Find and share examples + how-</a:t>
            </a:r>
            <a:r>
              <a:rPr lang="en-US" b="1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to’s</a:t>
            </a: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Evolved guidance and playbook formats using user-centered design principles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Share platforms - NASA use of PubMed, </a:t>
            </a:r>
            <a:r>
              <a:rPr lang="en-US" b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ClinicalTrials.gov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, dynamic learning agendas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833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71583-3D06-2644-9B50-5A5F4972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455" y="154110"/>
            <a:ext cx="11267540" cy="1325563"/>
          </a:xfrm>
        </p:spPr>
        <p:txBody>
          <a:bodyPr>
            <a:noAutofit/>
          </a:bodyPr>
          <a:lstStyle/>
          <a:p>
            <a:r>
              <a:rPr lang="en-US" sz="2400" b="1" dirty="0"/>
              <a:t>Communicate to Build Understanding of and Trust in Government +  Inform Focus: NOFO linked to action plan indicating next steps plus narrative, visualization of past progress showing likely contributing government 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FA5793-EC34-A647-8003-454AB114A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479674"/>
            <a:ext cx="12192000" cy="537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539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DB95-A75C-2642-8FF4-7EFAB1346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534"/>
            <a:ext cx="113538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Trends to which grant programs contribute:</a:t>
            </a:r>
            <a:br>
              <a:rPr lang="en-US" b="1" dirty="0"/>
            </a:br>
            <a:r>
              <a:rPr lang="en-US" b="1" dirty="0"/>
              <a:t>Can we make trends and accomplishment lists easier to find? (EPA annual performance report)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2C7F6B-7258-7F40-900F-33BB8AC93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2019" y="1802330"/>
            <a:ext cx="11787962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29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2115D9-0ABE-504F-939B-FFA48A468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4440"/>
            <a:ext cx="12192000" cy="562356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3383A7C-ED1E-1343-9E2F-11A409ED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2400" b="1" kern="1200" dirty="0">
                <a:solidFill>
                  <a:srgbClr val="FFFFFF"/>
                </a:solidFill>
                <a:effectLst/>
                <a:latin typeface="Source Sans Pro" panose="020B0503030403020204" pitchFamily="34" charset="0"/>
                <a:ea typeface="+mn-ea"/>
                <a:cs typeface="+mn-cs"/>
              </a:rPr>
              <a:t>Communicate to help grant recipients decide where to focus, find ways to improve, enlist and engage support, increase use of better practices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189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4D38-7C79-6E41-816D-71C7101D7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171" y="361507"/>
            <a:ext cx="10377377" cy="1329181"/>
          </a:xfrm>
        </p:spPr>
        <p:txBody>
          <a:bodyPr>
            <a:noAutofit/>
          </a:bodyPr>
          <a:lstStyle/>
          <a:p>
            <a:r>
              <a:rPr lang="en-US" sz="3200" b="1" dirty="0"/>
              <a:t>Grant recipient network finding, building, and sharing analytic capacity to find ways to improve and inform where to focus (</a:t>
            </a:r>
            <a:r>
              <a:rPr lang="en-US" sz="3200" b="1" dirty="0" err="1"/>
              <a:t>data.nhsa.org</a:t>
            </a:r>
            <a:r>
              <a:rPr lang="en-US" sz="3200" b="1" dirty="0"/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A39779-4367-E345-809A-2D734B952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243" y="1825624"/>
            <a:ext cx="11632018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05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0FCB2-274B-A347-8C62-D593FBFF1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836" y="289880"/>
            <a:ext cx="6370305" cy="1288673"/>
          </a:xfrm>
        </p:spPr>
        <p:txBody>
          <a:bodyPr anchor="b">
            <a:normAutofit/>
          </a:bodyPr>
          <a:lstStyle/>
          <a:p>
            <a:r>
              <a:rPr lang="en-US" sz="2800" b="1" dirty="0"/>
              <a:t>External NGO s, researchers, journalists  search for positive outliers w/ fed $. But who and how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79DDD-E6F4-034F-9BDE-ABA9D20D8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451" y="1871057"/>
            <a:ext cx="6387936" cy="1006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https://</a:t>
            </a:r>
            <a:r>
              <a:rPr lang="en-US" sz="2400" b="1" dirty="0" err="1"/>
              <a:t>edtrust.org</a:t>
            </a:r>
            <a:r>
              <a:rPr lang="en-US" sz="2400" b="1" dirty="0"/>
              <a:t>/</a:t>
            </a:r>
            <a:r>
              <a:rPr lang="en-US" sz="2400" b="1" dirty="0" err="1"/>
              <a:t>dispelling_the_myth</a:t>
            </a:r>
            <a:r>
              <a:rPr lang="en-US" sz="2400" b="1" dirty="0"/>
              <a:t>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BAB0D0-F569-C54A-80FA-90588F088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503" y="-54593"/>
            <a:ext cx="5612728" cy="5850968"/>
          </a:xfrm>
          <a:prstGeom prst="rect">
            <a:avLst/>
          </a:prstGeom>
        </p:spPr>
      </p:pic>
      <p:grpSp>
        <p:nvGrpSpPr>
          <p:cNvPr id="12" name="Graphic 4">
            <a:extLst>
              <a:ext uri="{FF2B5EF4-FFF2-40B4-BE49-F238E27FC236}">
                <a16:creationId xmlns:a16="http://schemas.microsoft.com/office/drawing/2014/main" id="{D92F9A1A-77F4-4E16-958B-64BB489FF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2349" y="739986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19A42ED-6B91-49E6-9BDB-6339893E9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B732C3B-202D-4B4E-9C2B-283338B2A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8433EC-2142-4B86-B9BA-25AFE2629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F3A02D8-E8AA-47DC-B215-ED01D604E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1A156CC-0ACD-4554-947F-A9FD30B6A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BACA1F0-7581-48CC-BB3D-29D84E66B1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8C34CDB-6796-4AA3-9001-DA5B717D7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D783F9-0F69-4135-9961-9BAB1C1A6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FFBBC22-B7E4-49E9-9BD1-36B5F6299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E179D1A-1F7F-41FF-A993-7DB78E9EB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565B3A8-B9D8-4EA9-B3DA-DDB2A574BB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891E65D-798E-4741-A582-606A9152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8BAB8E0-D711-471F-8EB7-6F8C42092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E447343-62FD-C248-BBDF-89DB54DC3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77" y="2475103"/>
            <a:ext cx="6364861" cy="436362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BD27928-770C-41C1-B1E9-9FEB5A801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3877" y="4618784"/>
            <a:ext cx="365021" cy="365021"/>
            <a:chOff x="149345" y="10991595"/>
            <a:chExt cx="365021" cy="365021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4C270DE-0BEB-4372-B440-7EADA6FAF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57ACA0C-8702-4043-8D4D-582EAEDF1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7F15359-7EB6-E544-84AB-8E6853CAF1D3}"/>
              </a:ext>
            </a:extLst>
          </p:cNvPr>
          <p:cNvSpPr txBox="1"/>
          <p:nvPr/>
        </p:nvSpPr>
        <p:spPr>
          <a:xfrm rot="10800000" flipV="1">
            <a:off x="6586388" y="5902271"/>
            <a:ext cx="5412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www.nytimes.com</a:t>
            </a:r>
            <a:r>
              <a:rPr lang="en-US" b="1" dirty="0"/>
              <a:t>/interactive/2017/12/05/upshot/a-better-way-to-compare-public-</a:t>
            </a:r>
            <a:r>
              <a:rPr lang="en-US" b="1" dirty="0" err="1"/>
              <a:t>schools.html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86902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B7B1-D73B-CD4E-8365-D2E357267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>
            <a:noAutofit/>
          </a:bodyPr>
          <a:lstStyle/>
          <a:p>
            <a:r>
              <a:rPr lang="en-US" sz="3200" b="1" dirty="0"/>
              <a:t>Communicate using photos, maps re progress, lack of it, who not managing w/ data (Flint MI drinking water, WV opioid use) + build/share evidence on effective data communication for increased use by target audiences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6AA439-C12B-AE4B-B966-C9F9F8AA0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37842"/>
            <a:ext cx="6613451" cy="31470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43FA05-7A5B-0441-8CD8-77184F397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974" y="2586239"/>
            <a:ext cx="5798026" cy="388944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1C34B9-F898-8249-94FE-723CBB59DD58}"/>
              </a:ext>
            </a:extLst>
          </p:cNvPr>
          <p:cNvCxnSpPr/>
          <p:nvPr/>
        </p:nvCxnSpPr>
        <p:spPr>
          <a:xfrm>
            <a:off x="6096000" y="4976037"/>
            <a:ext cx="1389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211251-3F63-9947-830D-F50875D9E88F}"/>
              </a:ext>
            </a:extLst>
          </p:cNvPr>
          <p:cNvCxnSpPr/>
          <p:nvPr/>
        </p:nvCxnSpPr>
        <p:spPr>
          <a:xfrm>
            <a:off x="6096000" y="4997302"/>
            <a:ext cx="1162232" cy="0"/>
          </a:xfrm>
          <a:prstGeom prst="straightConnector1">
            <a:avLst/>
          </a:prstGeom>
          <a:ln w="603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8876A77-52BA-514C-8DBA-2BA0ABA26EC9}"/>
              </a:ext>
            </a:extLst>
          </p:cNvPr>
          <p:cNvSpPr txBox="1"/>
          <p:nvPr/>
        </p:nvSpPr>
        <p:spPr>
          <a:xfrm>
            <a:off x="3402419" y="60605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347F46-1DE0-5D45-B809-B0B042E20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78" y="5318430"/>
            <a:ext cx="6010218" cy="12714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11AD612-98EA-7A47-B287-5C6B5169855B}"/>
              </a:ext>
            </a:extLst>
          </p:cNvPr>
          <p:cNvSpPr txBox="1"/>
          <p:nvPr/>
        </p:nvSpPr>
        <p:spPr>
          <a:xfrm>
            <a:off x="319222" y="6560748"/>
            <a:ext cx="11872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https://</a:t>
            </a:r>
            <a:r>
              <a:rPr lang="en-US" sz="1400" b="1" dirty="0" err="1"/>
              <a:t>www.drugabuse.gov</a:t>
            </a:r>
            <a:r>
              <a:rPr lang="en-US" sz="1400" b="1" dirty="0"/>
              <a:t>/drug-topics/opioids/opioid-summaries-by-state/west-</a:t>
            </a:r>
            <a:r>
              <a:rPr lang="en-US" sz="1400" b="1" dirty="0" err="1"/>
              <a:t>virginia</a:t>
            </a:r>
            <a:r>
              <a:rPr lang="en-US" sz="1400" b="1" dirty="0"/>
              <a:t>-opioid-involved-deaths-related-harms</a:t>
            </a:r>
          </a:p>
        </p:txBody>
      </p:sp>
    </p:spTree>
    <p:extLst>
      <p:ext uri="{BB962C8B-B14F-4D97-AF65-F5344CB8AC3E}">
        <p14:creationId xmlns:p14="http://schemas.microsoft.com/office/powerpoint/2010/main" val="3479221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98E0-E584-7249-87DE-F32990E49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503236"/>
            <a:ext cx="11234351" cy="1325563"/>
          </a:xfrm>
        </p:spPr>
        <p:txBody>
          <a:bodyPr>
            <a:normAutofit/>
          </a:bodyPr>
          <a:lstStyle/>
          <a:p>
            <a:r>
              <a:rPr lang="en-US" b="1" dirty="0"/>
              <a:t>IBM Federal Grants Management Report + </a:t>
            </a:r>
            <a:br>
              <a:rPr lang="en-US" b="1" dirty="0"/>
            </a:br>
            <a:r>
              <a:rPr lang="en-US" b="1" dirty="0"/>
              <a:t>			          				2 white papers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D37A8-13B0-2E43-BCB5-F9EE79F3A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781" y="1828799"/>
            <a:ext cx="10515600" cy="4880919"/>
          </a:xfrm>
        </p:spPr>
        <p:txBody>
          <a:bodyPr/>
          <a:lstStyle/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Grants Management: </a:t>
            </a:r>
            <a:r>
              <a:rPr lang="en-US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Improve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Outcomes </a:t>
            </a:r>
          </a:p>
          <a:p>
            <a:endParaRPr lang="en-US" sz="800" b="1" dirty="0"/>
          </a:p>
          <a:p>
            <a:pPr lvl="1"/>
            <a:r>
              <a:rPr lang="en-US" sz="1800" dirty="0">
                <a:hlinkClick r:id="rId3"/>
              </a:rPr>
              <a:t>http://www.businessofgovernment.org/sites/default/files/Federal%20Grants%20Management_0.pdf</a:t>
            </a:r>
            <a:endParaRPr lang="en-US" sz="1800" dirty="0"/>
          </a:p>
          <a:p>
            <a:pPr lvl="1"/>
            <a:endParaRPr lang="en-US" sz="800" dirty="0"/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Grants Management : </a:t>
            </a:r>
            <a:r>
              <a:rPr lang="en-US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Improve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Operational Quality </a:t>
            </a:r>
            <a:r>
              <a:rPr lang="en-US" sz="2400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(service, stewardship)</a:t>
            </a:r>
          </a:p>
          <a:p>
            <a:endParaRPr lang="en-US" sz="800" i="1" dirty="0"/>
          </a:p>
          <a:p>
            <a:pPr lvl="1"/>
            <a:r>
              <a:rPr lang="en-US" sz="1800" dirty="0">
                <a:hlinkClick r:id="rId4"/>
              </a:rPr>
              <a:t>http://www.businessofgovernment.org/sites/default/files/Improving%20Operational%20Quality.pdf</a:t>
            </a:r>
            <a:r>
              <a:rPr lang="en-US" sz="1800" dirty="0"/>
              <a:t> </a:t>
            </a:r>
          </a:p>
          <a:p>
            <a:endParaRPr lang="en-US" sz="800" b="1" dirty="0"/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Grants Management : </a:t>
            </a:r>
            <a:r>
              <a:rPr lang="en-US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Improve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Transparency </a:t>
            </a:r>
            <a:r>
              <a:rPr lang="en-US" sz="2400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(to improve outcomes &amp; operational quality, strengthen accountability, build understanding of and trust in government)</a:t>
            </a:r>
          </a:p>
          <a:p>
            <a:endParaRPr lang="en-US" sz="800" i="1" dirty="0"/>
          </a:p>
          <a:p>
            <a:pPr lvl="1"/>
            <a:r>
              <a:rPr lang="en-US" sz="2000" dirty="0">
                <a:hlinkClick r:id="rId5"/>
              </a:rPr>
              <a:t>http://www.businessofgovernment.org/sites/default/files/Improving%20Transparency.pdf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1499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DA5E-8191-8347-AEA3-598C91560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Federal grants management: </a:t>
            </a:r>
            <a:b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					</a:t>
            </a:r>
            <a:r>
              <a:rPr lang="en-US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Improve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44D38-93CF-0246-B359-A786F64E5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220"/>
            <a:ext cx="10515600" cy="4351338"/>
          </a:xfrm>
        </p:spPr>
        <p:txBody>
          <a:bodyPr/>
          <a:lstStyle/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Nominate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Illuminate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Allocate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Stimulate innovation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Enlist and engage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Inform choice of goals and better practices, products, providers 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Build understanding of and, I hope, trust in government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749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14934-DC2B-6040-B906-ED79666A4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data and how data are collected, shared, analyzed, used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DA792-A67D-2746-9627-00DEE2E05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954" y="1691478"/>
            <a:ext cx="11553568" cy="487173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 standards recommended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Outcome categories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to facilitate collaboration around outcomes, strengthen democratic and performance accountability, build public understanding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Goal types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grant mechanism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categories to build and share knowledge about effective grant practices 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Operational risk categories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to manage risk, bias, cost-effectiveness and learn across programs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Add unique grant program identifiers to outcome info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data systems, evidence repositories, learning agendas</a:t>
            </a:r>
            <a:endParaRPr lang="en-US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Structure data to facilitate learning, improvement, community 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Timing, timelines, temporal and geographic frequency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Granularity/units of analyses 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 analytic capacity needed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Within and across grant programs and agencies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For shared outcomes and common processes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Knowledge communication capacity to policy makers, field, public needed</a:t>
            </a:r>
          </a:p>
        </p:txBody>
      </p:sp>
    </p:spTree>
    <p:extLst>
      <p:ext uri="{BB962C8B-B14F-4D97-AF65-F5344CB8AC3E}">
        <p14:creationId xmlns:p14="http://schemas.microsoft.com/office/powerpoint/2010/main" val="13311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37245-7C04-CF45-9C3A-C4D9A3A18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7471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People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evolving roles for federal officials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Outcome brokers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Problem solvers and opportunity pursuers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Continuous-learning-and-improvement communities organized around outcomes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nurture and create where needed</a:t>
            </a:r>
            <a:endParaRPr lang="en-US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b="1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Identify and network outcome brokers and others working on outcomes improvement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Effective 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communication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(transparency) </a:t>
            </a:r>
          </a:p>
          <a:p>
            <a:pPr lvl="1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Key users and uses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Find, build, share, and use evidence to boost use of shared evidence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Evidence-informed 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accountability expectations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incentive structures</a:t>
            </a: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1D5CF8-712D-8349-B98F-E766598D4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Manage Grants to Improve Outcomes and Op. Qual. 				</a:t>
            </a:r>
            <a:r>
              <a:rPr lang="en-US" sz="4000" b="1" i="1" dirty="0"/>
              <a:t>People, Accountability, Incentives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016183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1127E-4785-E04C-9917-35D3C71F8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2675787"/>
          </a:xfrm>
        </p:spPr>
        <p:txBody>
          <a:bodyPr/>
          <a:lstStyle/>
          <a:p>
            <a:r>
              <a:rPr lang="en-US" b="1" dirty="0"/>
              <a:t>Questions? Concerns? Suggestions? Ready to lead progress or contribute to progress on next steps? 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2BAB6-530E-AC48-893B-EC876875D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0911"/>
            <a:ext cx="10515600" cy="35122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Contact me via:</a:t>
            </a:r>
          </a:p>
          <a:p>
            <a:pPr marL="0" indent="0">
              <a:buNone/>
            </a:pPr>
            <a:r>
              <a:rPr lang="en-US" sz="3600" b="1" i="1" dirty="0"/>
              <a:t>	</a:t>
            </a:r>
            <a:r>
              <a:rPr lang="en-US" sz="4000" b="1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BETTERproject.info</a:t>
            </a:r>
            <a:endParaRPr lang="en-US" sz="3600" b="1" i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US" sz="3600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	</a:t>
            </a:r>
            <a:r>
              <a:rPr lang="en-US" sz="3200" i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(Please be patient if it takes a while to respond.)</a:t>
            </a:r>
            <a:endParaRPr lang="en-US" sz="3200" b="1" i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n-US" sz="3600" b="1" i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US" sz="3600" b="1" i="1" dirty="0"/>
              <a:t>				…and work with each other!!!</a:t>
            </a:r>
          </a:p>
          <a:p>
            <a:pPr marL="0" indent="0">
              <a:buNone/>
            </a:pPr>
            <a:endParaRPr 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4168750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807A2-C6E0-DC4B-BA95-587A207EC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675" y="151146"/>
            <a:ext cx="11049000" cy="1325563"/>
          </a:xfrm>
        </p:spPr>
        <p:txBody>
          <a:bodyPr/>
          <a:lstStyle/>
          <a:p>
            <a:r>
              <a:rPr lang="en-US" b="1" dirty="0"/>
              <a:t>Areas of Opportunity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3099B-1BFF-AC45-8250-C09AD70B4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25" y="1360967"/>
            <a:ext cx="12192000" cy="5303357"/>
          </a:xfrm>
        </p:spPr>
        <p:txBody>
          <a:bodyPr>
            <a:normAutofit fontScale="92500" lnSpcReduction="10000"/>
          </a:bodyPr>
          <a:lstStyle/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Q’s grant programs, grantees, policy makers ask</a:t>
            </a:r>
          </a:p>
          <a:p>
            <a:pPr lvl="1"/>
            <a:r>
              <a:rPr lang="en-US" sz="3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Where to focus and how to improve</a:t>
            </a:r>
          </a:p>
          <a:p>
            <a:pPr lvl="1"/>
            <a:r>
              <a:rPr lang="en-US" sz="3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What works, what works better, and in which situations</a:t>
            </a:r>
          </a:p>
          <a:p>
            <a:pPr lvl="1"/>
            <a:r>
              <a:rPr lang="en-US" sz="3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Outcome progress made, problems needing attention</a:t>
            </a:r>
          </a:p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Data, analytics, and well-designed trials</a:t>
            </a:r>
          </a:p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People </a:t>
            </a:r>
            <a:r>
              <a:rPr lang="en-US" sz="3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roles, responsibilities, skills</a:t>
            </a:r>
          </a:p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Communication  &amp;  community </a:t>
            </a:r>
            <a:r>
              <a:rPr lang="en-US" sz="3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to improve, strengthen accountability, build understanding of government</a:t>
            </a:r>
          </a:p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Processes and routines</a:t>
            </a:r>
            <a:r>
              <a:rPr lang="en-US" sz="3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– connect people with each other &amp; w/ relevant evidence to understand evidence, decide next steps</a:t>
            </a:r>
          </a:p>
          <a:p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Accountability expectations </a:t>
            </a:r>
            <a:r>
              <a:rPr lang="en-US" sz="3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</a:t>
            </a:r>
            <a:r>
              <a:rPr 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incentive structures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27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46818-34EB-C047-896E-7CE5E0B1E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95262"/>
            <a:ext cx="10974859" cy="1325563"/>
          </a:xfrm>
        </p:spPr>
        <p:txBody>
          <a:bodyPr/>
          <a:lstStyle/>
          <a:p>
            <a:r>
              <a:rPr lang="en-US" b="1" dirty="0"/>
              <a:t>Report and White Paper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57C50-0B2A-BB46-A8FE-F10A9749F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063624"/>
            <a:ext cx="10515600" cy="54657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sz="35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Identify issues </a:t>
            </a:r>
            <a:r>
              <a:rPr lang="en-US" sz="35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needing attention and opportunities for improvement</a:t>
            </a:r>
          </a:p>
          <a:p>
            <a:r>
              <a:rPr lang="en-US" sz="35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Find examples worth continuing </a:t>
            </a:r>
            <a:r>
              <a:rPr lang="en-US" sz="35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and copying</a:t>
            </a:r>
          </a:p>
          <a:p>
            <a:r>
              <a:rPr lang="en-US" sz="35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Encourage the search for even better </a:t>
            </a:r>
            <a:r>
              <a:rPr lang="en-US" sz="35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practices</a:t>
            </a:r>
            <a:endParaRPr lang="en-US" sz="35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sz="35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Identify past problems to avoid</a:t>
            </a:r>
          </a:p>
          <a:p>
            <a:r>
              <a:rPr lang="en-US" sz="35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Recommendations for future improvement</a:t>
            </a:r>
            <a:r>
              <a:rPr lang="en-US" sz="35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:</a:t>
            </a:r>
          </a:p>
          <a:p>
            <a:pPr lvl="1"/>
            <a:r>
              <a:rPr lang="en-US" sz="3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Grant programs, especially but not only outcome brokers </a:t>
            </a:r>
          </a:p>
          <a:p>
            <a:pPr lvl="1"/>
            <a:r>
              <a:rPr lang="en-US" sz="3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Cross program action to support learning and collaboration</a:t>
            </a:r>
          </a:p>
          <a:p>
            <a:pPr lvl="2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OMB</a:t>
            </a:r>
          </a:p>
          <a:p>
            <a:pPr lvl="2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Others</a:t>
            </a:r>
          </a:p>
          <a:p>
            <a:pPr lvl="1"/>
            <a:r>
              <a:rPr lang="en-US" sz="3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GAO and other oversight bodies</a:t>
            </a:r>
          </a:p>
          <a:p>
            <a:pPr lvl="1"/>
            <a:endParaRPr lang="en-US" sz="3000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65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293D-673D-EB49-88C3-CC0D7854E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486" y="395414"/>
            <a:ext cx="11172569" cy="1325563"/>
          </a:xfrm>
        </p:spPr>
        <p:txBody>
          <a:bodyPr>
            <a:normAutofit/>
          </a:bodyPr>
          <a:lstStyle/>
          <a:p>
            <a:r>
              <a:rPr lang="en-US" b="1" dirty="0"/>
              <a:t>Why Focus on Grants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11823-3095-0644-9419-B902889B8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68" y="1127051"/>
            <a:ext cx="10515600" cy="570767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$765 billion annually before Covid, , 30% &gt; contracts!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More than $ value – leverage additional in-kind, financial investment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~ 1700 grant programs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Grants management has historically gotten little attention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e.g., GPRAMA mandates priority goals in 5 mgt areas, but not grants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 federal “acquisition” universities; none for grants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Attention more to grant spending, closeouts,  non-compliance, and other problems than to outcomes  (trends, accomplishments) and improvement opportunities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Happily, starting to change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Multiple laws increase focus on grants and outcomes including GPRAMA, Foundations of Evidence Act, DATA Act, GREAT Act, Taxpayer RTK Act, and more!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Grants CAP Goal &amp; Grants Playbook call for rebalancing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46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44DD9-2345-214C-AA0C-C46A73666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Manage Grants to </a:t>
            </a:r>
            <a:r>
              <a:rPr lang="en-US" sz="4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Improve Outcomes</a:t>
            </a:r>
            <a:br>
              <a:rPr lang="en-US" sz="4000" b="1" dirty="0"/>
            </a:br>
            <a:r>
              <a:rPr lang="en-US" sz="4000" b="1" dirty="0"/>
              <a:t>						</a:t>
            </a:r>
            <a:r>
              <a:rPr lang="en-US" sz="4000" b="1" i="1" dirty="0"/>
              <a:t>First and Foremost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32120-042B-B341-8214-B71AAC06B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67" y="1690688"/>
            <a:ext cx="10907233" cy="516731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Easy to say, but hard to do </a:t>
            </a:r>
          </a:p>
          <a:p>
            <a:pPr lvl="1"/>
            <a:r>
              <a:rPr lang="en-US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Lack of clarity about outcome objectives and responsibility for outcome improvement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Difficulty finding and sharing relevant data</a:t>
            </a:r>
          </a:p>
          <a:p>
            <a:pPr lvl="1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Emphasis imbalance: oversight infrastructure overwhelms insight-generating infrastructure evident in words and steps in OMB/GAO grant life cycle charts</a:t>
            </a:r>
          </a:p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 &amp; analytic advances create unprecedented opportunities for outcome improvement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Also need attention to: 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People</a:t>
            </a: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Communication  and community</a:t>
            </a:r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How data and other evidence are used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57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E740D-CDF9-EA4F-AB60-C3456C801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670" y="452217"/>
            <a:ext cx="11197856" cy="1325563"/>
          </a:xfrm>
        </p:spPr>
        <p:txBody>
          <a:bodyPr>
            <a:noAutofit/>
          </a:bodyPr>
          <a:lstStyle/>
          <a:p>
            <a:r>
              <a:rPr lang="en-US" sz="3600" b="1" dirty="0"/>
              <a:t>Graphics &amp; words matter. From oversight to insight generation, from using assessments to judge to using them to find ways to improve;  making progress on goals, not meeting them all.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393285-DE7E-5544-B1BA-4E29BA26A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48990" y="2424222"/>
            <a:ext cx="6943010" cy="43643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E876B9-AD61-5248-A6B8-1ED7C68B931E}"/>
              </a:ext>
            </a:extLst>
          </p:cNvPr>
          <p:cNvSpPr txBox="1"/>
          <p:nvPr/>
        </p:nvSpPr>
        <p:spPr>
          <a:xfrm>
            <a:off x="2226636" y="5576471"/>
            <a:ext cx="41679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www.state.gov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/wp-content/uploads/2018/12/</a:t>
            </a:r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Program-Design-and-Performance-Management-</a:t>
            </a:r>
            <a:r>
              <a:rPr lang="en-US" sz="1600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Toolkit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.pdf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AED0C1-7147-3A4B-A980-BC9E215AA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80" y="2801849"/>
            <a:ext cx="4803553" cy="1754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4C81A1-8F8F-334B-86E5-833E30A4BCD3}"/>
              </a:ext>
            </a:extLst>
          </p:cNvPr>
          <p:cNvSpPr txBox="1"/>
          <p:nvPr/>
        </p:nvSpPr>
        <p:spPr>
          <a:xfrm>
            <a:off x="236280" y="4604658"/>
            <a:ext cx="2209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Reviewing reports</a:t>
            </a:r>
          </a:p>
          <a:p>
            <a:pPr marL="285750" indent="-285750">
              <a:buFontTx/>
              <a:buChar char="-"/>
            </a:pPr>
            <a:r>
              <a:rPr lang="en-US" dirty="0"/>
              <a:t>Site visits</a:t>
            </a:r>
          </a:p>
          <a:p>
            <a:pPr marL="285750" indent="-285750">
              <a:buFontTx/>
              <a:buChar char="-"/>
            </a:pPr>
            <a:r>
              <a:rPr lang="en-US" dirty="0"/>
              <a:t>Audits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9164A3-94DA-924F-A68A-2D9FAA3426EE}"/>
              </a:ext>
            </a:extLst>
          </p:cNvPr>
          <p:cNvSpPr txBox="1"/>
          <p:nvPr/>
        </p:nvSpPr>
        <p:spPr>
          <a:xfrm>
            <a:off x="646815" y="2371259"/>
            <a:ext cx="4010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Grants.gov</a:t>
            </a: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, GAO language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E7E204-BB89-2349-ACEF-76A004088539}"/>
              </a:ext>
            </a:extLst>
          </p:cNvPr>
          <p:cNvSpPr txBox="1"/>
          <p:nvPr/>
        </p:nvSpPr>
        <p:spPr>
          <a:xfrm>
            <a:off x="5555247" y="2019023"/>
            <a:ext cx="6636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Grants Playbook =&gt; State Department language</a:t>
            </a:r>
          </a:p>
        </p:txBody>
      </p:sp>
    </p:spTree>
    <p:extLst>
      <p:ext uri="{BB962C8B-B14F-4D97-AF65-F5344CB8AC3E}">
        <p14:creationId xmlns:p14="http://schemas.microsoft.com/office/powerpoint/2010/main" val="150760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891F4-1DA7-C040-AA83-1C4437F7F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132" y="21684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Manage Grants to </a:t>
            </a:r>
            <a:r>
              <a:rPr lang="en-US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Improve Outcomes 		</a:t>
            </a:r>
            <a:r>
              <a:rPr lang="en-US" b="1" dirty="0"/>
              <a:t>	</a:t>
            </a:r>
            <a:r>
              <a:rPr lang="en-US" b="1" i="1" dirty="0"/>
              <a:t>Find, Build, Share, Analyze &amp; Use Evidence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0352C-DB11-3A43-B344-A795B72D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39" y="1582224"/>
            <a:ext cx="12069461" cy="519957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What is evidence – data analytics, not just evaluation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Evaluation not to find and fund what works but what works and what works better, situational differences affecting effectiveness, lessons from failed trials 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Also, evidence to inform where to focus, both action and knowledge building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For 3 distinct purposes – to: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Inform where to focus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which problems/opportunities get attention long &amp; short term (grant program/grantee/community goal setting)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Find ways to improve</a:t>
            </a:r>
          </a:p>
          <a:p>
            <a:pPr lvl="2"/>
            <a:r>
              <a:rPr lang="en-US" b="1" u="sng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Positive outliers 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and other useful analyses</a:t>
            </a:r>
          </a:p>
          <a:p>
            <a:pPr lvl="3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Those outperforming peers in recent periods and growth – “Moneyball players” to learn from or hire</a:t>
            </a:r>
          </a:p>
          <a:p>
            <a:pPr lvl="3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Other useful analytic methods inc.: correlation for prediction, causal factors can influence, clusters, sudden or unexpected change, anomalous statistics</a:t>
            </a:r>
          </a:p>
          <a:p>
            <a:pPr lvl="2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Well-designed trials </a:t>
            </a:r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– RCTs, trials integrated into operations (structure of collected data matters)</a:t>
            </a:r>
          </a:p>
          <a:p>
            <a:pPr lvl="1"/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Increase uptake of better practices (+ products &amp; providers), reduce use of less good ones</a:t>
            </a:r>
          </a:p>
          <a:p>
            <a:pPr lvl="2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Effective, cost-effective, equitable data and evidence sharing to improve outcomes/op. quality</a:t>
            </a:r>
          </a:p>
          <a:p>
            <a:pPr lvl="2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Find, build, share, use evidence about successful knowledge diffusion and uptake practices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40601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EEAE2-7D0C-E04D-98FD-AB3D38E8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b="1" dirty="0"/>
              <a:t>Grants Management : </a:t>
            </a:r>
            <a:br>
              <a:rPr lang="en-US" b="1" dirty="0"/>
            </a:br>
            <a:r>
              <a:rPr lang="en-US" b="1" dirty="0"/>
              <a:t>				</a:t>
            </a:r>
            <a:r>
              <a:rPr lang="en-US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Improve Operational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99279-502B-204D-82B0-49ECE7B5D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23" y="1395044"/>
            <a:ext cx="11353800" cy="5108575"/>
          </a:xfrm>
        </p:spPr>
        <p:txBody>
          <a:bodyPr>
            <a:normAutofit fontScale="92500" lnSpcReduction="10000"/>
          </a:bodyPr>
          <a:lstStyle/>
          <a:p>
            <a:endParaRPr lang="en-US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Service</a:t>
            </a:r>
          </a:p>
          <a:p>
            <a:pPr lvl="2"/>
            <a:r>
              <a:rPr 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Grant recipients a service priority</a:t>
            </a:r>
          </a:p>
          <a:p>
            <a:pPr lvl="3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Process quality</a:t>
            </a:r>
          </a:p>
          <a:p>
            <a:pPr lvl="3"/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Knowledge relevance and diffusion</a:t>
            </a:r>
          </a:p>
          <a:p>
            <a:pPr lvl="2"/>
            <a:r>
              <a:rPr 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Beneficiaries </a:t>
            </a:r>
          </a:p>
          <a:p>
            <a:pPr lvl="2"/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Others</a:t>
            </a:r>
          </a:p>
          <a:p>
            <a:pPr lvl="1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Stewardship </a:t>
            </a:r>
          </a:p>
          <a:p>
            <a:pPr lvl="2"/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Cost effectiveness</a:t>
            </a:r>
          </a:p>
          <a:p>
            <a:pPr lvl="2"/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Wise risk management </a:t>
            </a:r>
          </a:p>
          <a:p>
            <a:pPr lvl="2"/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Bias management</a:t>
            </a:r>
          </a:p>
          <a:p>
            <a:pPr lvl="1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 collection, analytics, and communication important to improve op quality, too, within and across grant programs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2963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21571</TotalTime>
  <Words>1744</Words>
  <Application>Microsoft Macintosh PowerPoint</Application>
  <PresentationFormat>Widescreen</PresentationFormat>
  <Paragraphs>195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Source Sans Pro</vt:lpstr>
      <vt:lpstr>FunkyShapesDarkVTI</vt:lpstr>
      <vt:lpstr>Improving Federal Grants Management</vt:lpstr>
      <vt:lpstr>IBM Federal Grants Management Report +                   2 white papers </vt:lpstr>
      <vt:lpstr>Areas of Opportunity for Improvement</vt:lpstr>
      <vt:lpstr>Report and White Paper Content</vt:lpstr>
      <vt:lpstr>Why Focus on Grants </vt:lpstr>
      <vt:lpstr>Manage Grants to Improve Outcomes       First and Foremost </vt:lpstr>
      <vt:lpstr>Graphics &amp; words matter. From oversight to insight generation, from using assessments to judge to using them to find ways to improve;  making progress on goals, not meeting them all. </vt:lpstr>
      <vt:lpstr>Manage Grants to Improve Outcomes    Find, Build, Share, Analyze &amp; Use Evidence</vt:lpstr>
      <vt:lpstr>Grants Management :      Improve Operational Quality</vt:lpstr>
      <vt:lpstr>Systematically code, analyze, and communicate monitoring &amp; audit info to reduce non-compliance problems (confirming compliance requirements align with real-world risks)</vt:lpstr>
      <vt:lpstr>Analyze and communicate monitoring/inspection findings to inform where to focus and find if actions taken worked as hoped (of grantees and help grantees)</vt:lpstr>
      <vt:lpstr>Grants Management: Improve Transparency</vt:lpstr>
      <vt:lpstr>Data viz, shared platforms and research to inform focus, find ways to improve, increase uptake-e.g., </vt:lpstr>
      <vt:lpstr>Communicate to Build Understanding of and Trust in Government +  Inform Focus: NOFO linked to action plan indicating next steps plus narrative, visualization of past progress showing likely contributing government actions</vt:lpstr>
      <vt:lpstr>Trends to which grant programs contribute: Can we make trends and accomplishment lists easier to find? (EPA annual performance report)</vt:lpstr>
      <vt:lpstr>Communicate to help grant recipients decide where to focus, find ways to improve, enlist and engage support, increase use of better practices </vt:lpstr>
      <vt:lpstr>Grant recipient network finding, building, and sharing analytic capacity to find ways to improve and inform where to focus (data.nhsa.org)</vt:lpstr>
      <vt:lpstr>External NGO s, researchers, journalists  search for positive outliers w/ fed $. But who and how used?</vt:lpstr>
      <vt:lpstr>Communicate using photos, maps re progress, lack of it, who not managing w/ data (Flint MI drinking water, WV opioid use) + build/share evidence on effective data communication for increased use by target audiences</vt:lpstr>
      <vt:lpstr>Federal grants management:       Improve Transparency</vt:lpstr>
      <vt:lpstr>What data and how data are collected, shared, analyzed, used matters</vt:lpstr>
      <vt:lpstr>Manage Grants to Improve Outcomes and Op. Qual.     People, Accountability, Incentives</vt:lpstr>
      <vt:lpstr>Questions? Concerns? Suggestions? Ready to lead progress or contribute to progress on next steps?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Federal Grants Management</dc:title>
  <dc:creator>Shelley Metzenbaum</dc:creator>
  <cp:lastModifiedBy>Shelley Metzenbaum</cp:lastModifiedBy>
  <cp:revision>168</cp:revision>
  <cp:lastPrinted>2021-05-06T22:04:50Z</cp:lastPrinted>
  <dcterms:created xsi:type="dcterms:W3CDTF">2021-04-24T19:28:52Z</dcterms:created>
  <dcterms:modified xsi:type="dcterms:W3CDTF">2021-05-17T22:46:40Z</dcterms:modified>
</cp:coreProperties>
</file>

<file path=docProps/thumbnail.jpeg>
</file>